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0" r:id="rId2"/>
    <p:sldId id="322" r:id="rId3"/>
    <p:sldId id="323" r:id="rId4"/>
    <p:sldId id="32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xecutive Summary Slide" id="{261ED3D5-B896-49FB-A6DC-044D67C7478E}">
          <p14:sldIdLst>
            <p14:sldId id="290"/>
            <p14:sldId id="322"/>
            <p14:sldId id="323"/>
            <p14:sldId id="32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5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6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>
                <a:latin typeface="Calibri" panose="020F0502020204030204" pitchFamily="34" charset="0"/>
              </a:rPr>
              <a:t>Cheese Industry</a:t>
            </a:r>
            <a:r>
              <a:rPr lang="en-US" sz="1400" baseline="0" dirty="0">
                <a:latin typeface="Calibri" panose="020F0502020204030204" pitchFamily="34" charset="0"/>
              </a:rPr>
              <a:t> Market Value in billion U.S. $</a:t>
            </a:r>
            <a:endParaRPr lang="en-US" sz="1400" dirty="0">
              <a:latin typeface="Calibri" panose="020F0502020204030204" pitchFamily="34" charset="0"/>
            </a:endParaRPr>
          </a:p>
        </c:rich>
      </c:tx>
      <c:layout>
        <c:manualLayout>
          <c:xMode val="edge"/>
          <c:yMode val="edge"/>
          <c:x val="0.16488081846911992"/>
          <c:y val="1.0557468403309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618151459655577"/>
          <c:y val="0.11526924147121233"/>
          <c:w val="0.87058519862791905"/>
          <c:h val="0.727798320647966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Cheese Sales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08CD6FF-73B5-4ED5-8732-24C65652593A}" type="VALUE">
                      <a:rPr lang="en-US">
                        <a:latin typeface="Calibri" panose="020F0502020204030204" pitchFamily="34" charset="0"/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6251-4F2E-9271-C81C09D28EA2}"/>
                </c:ext>
              </c:extLst>
            </c:dLbl>
            <c:dLbl>
              <c:idx val="1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F6A7B43-CB62-4F78-80D7-EA07A218DA1C}" type="VALUE">
                      <a:rPr lang="en-US">
                        <a:latin typeface="Calibri" panose="020F0502020204030204" pitchFamily="34" charset="0"/>
                      </a:rPr>
                      <a:pPr>
                        <a:defRPr/>
                      </a:pPr>
                      <a:t>[VALUE]</a:t>
                    </a:fld>
                    <a:endParaRPr lang="en-US"/>
                  </a:p>
                </c:rich>
              </c:tx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251-4F2E-9271-C81C09D28EA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  <c:pt idx="3">
                  <c:v>2026</c:v>
                </c:pt>
                <c:pt idx="4">
                  <c:v>2027</c:v>
                </c:pt>
                <c:pt idx="5">
                  <c:v>2028</c:v>
                </c:pt>
                <c:pt idx="6">
                  <c:v>2029</c:v>
                </c:pt>
                <c:pt idx="7">
                  <c:v>2030</c:v>
                </c:pt>
                <c:pt idx="8">
                  <c:v>2031</c:v>
                </c:pt>
                <c:pt idx="9">
                  <c:v>2032</c:v>
                </c:pt>
                <c:pt idx="10">
                  <c:v>2033</c:v>
                </c:pt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80.099999999999994</c:v>
                </c:pt>
                <c:pt idx="1">
                  <c:v>85.066199999999995</c:v>
                </c:pt>
                <c:pt idx="2">
                  <c:v>90.340304399999994</c:v>
                </c:pt>
                <c:pt idx="3">
                  <c:v>95.941403269999995</c:v>
                </c:pt>
                <c:pt idx="4">
                  <c:v>101.8897703</c:v>
                </c:pt>
                <c:pt idx="5">
                  <c:v>108.206936</c:v>
                </c:pt>
                <c:pt idx="6">
                  <c:v>114.9157661</c:v>
                </c:pt>
                <c:pt idx="7">
                  <c:v>122.04054360000001</c:v>
                </c:pt>
                <c:pt idx="8">
                  <c:v>129.60705730000001</c:v>
                </c:pt>
                <c:pt idx="9">
                  <c:v>137.64269479999999</c:v>
                </c:pt>
                <c:pt idx="10">
                  <c:v>146.17654189999999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51-4F2E-9271-C81C09D28E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47298047"/>
        <c:axId val="747318015"/>
      </c:barChart>
      <c:catAx>
        <c:axId val="747298047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>
                    <a:latin typeface="Calibri" panose="020F0502020204030204" pitchFamily="34" charset="0"/>
                  </a:rPr>
                  <a:t>Year</a:t>
                </a:r>
                <a:endParaRPr lang="pl-PL" dirty="0">
                  <a:latin typeface="Calibri" panose="020F0502020204030204" pitchFamily="34" charset="0"/>
                </a:endParaRPr>
              </a:p>
            </c:rich>
          </c:tx>
          <c:layout>
            <c:manualLayout>
              <c:xMode val="edge"/>
              <c:yMode val="edge"/>
              <c:x val="0.88817094291784959"/>
              <c:y val="0.9175109644349128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7318015"/>
        <c:crosses val="autoZero"/>
        <c:auto val="1"/>
        <c:lblAlgn val="ctr"/>
        <c:lblOffset val="100"/>
        <c:noMultiLvlLbl val="0"/>
      </c:catAx>
      <c:valAx>
        <c:axId val="747318015"/>
        <c:scaling>
          <c:orientation val="minMax"/>
          <c:max val="150"/>
          <c:min val="5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aseline="0" dirty="0">
                    <a:latin typeface="Calibri" panose="020F0502020204030204" pitchFamily="34" charset="0"/>
                  </a:rPr>
                  <a:t>billion U.S. $</a:t>
                </a:r>
                <a:endParaRPr lang="pl-PL" dirty="0">
                  <a:latin typeface="Calibri" panose="020F0502020204030204" pitchFamily="34" charset="0"/>
                </a:endParaRPr>
              </a:p>
            </c:rich>
          </c:tx>
          <c:layout>
            <c:manualLayout>
              <c:xMode val="edge"/>
              <c:yMode val="edge"/>
              <c:x val="9.0702947845804991E-3"/>
              <c:y val="8.1341011434812482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7298047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Global Cheese Market Share, by</a:t>
            </a:r>
            <a:r>
              <a:rPr lang="en-US" sz="2000" baseline="0" dirty="0">
                <a:latin typeface="Calibri" panose="020F0502020204030204" pitchFamily="34" charset="0"/>
                <a:cs typeface="Calibri" panose="020F0502020204030204" pitchFamily="34" charset="0"/>
              </a:rPr>
              <a:t> product (in ‘000 Metric Tons)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ACC-4543-B2E9-9B59D8041D8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757-43F7-AB40-E9AB07302D0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757-43F7-AB40-E9AB07302D0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757-43F7-AB40-E9AB07302D0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7757-43F7-AB40-E9AB07302D0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CACC-4543-B2E9-9B59D8041D8E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Mozarella</c:v>
                </c:pt>
                <c:pt idx="1">
                  <c:v>Cheddar</c:v>
                </c:pt>
                <c:pt idx="2">
                  <c:v>Feta</c:v>
                </c:pt>
                <c:pt idx="3">
                  <c:v>Parmesan</c:v>
                </c:pt>
                <c:pt idx="4">
                  <c:v>Roquefort</c:v>
                </c:pt>
                <c:pt idx="5">
                  <c:v>Others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30</c:v>
                </c:pt>
                <c:pt idx="1">
                  <c:v>25</c:v>
                </c:pt>
                <c:pt idx="2">
                  <c:v>20</c:v>
                </c:pt>
                <c:pt idx="3">
                  <c:v>10</c:v>
                </c:pt>
                <c:pt idx="4">
                  <c:v>5</c:v>
                </c:pt>
                <c:pt idx="5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CC-4543-B2E9-9B59D8041D8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899861225624929"/>
          <c:y val="0.30511342514453216"/>
          <c:w val="0.23532457472255661"/>
          <c:h val="0.54438046567294407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09966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1569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S Exerc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63220"/>
            <a:ext cx="10858500" cy="3429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FF9BDA5-0058-0A3F-E89B-F70EA65D4946}"/>
              </a:ext>
            </a:extLst>
          </p:cNvPr>
          <p:cNvCxnSpPr>
            <a:cxnSpLocks/>
          </p:cNvCxnSpPr>
          <p:nvPr userDrawn="1"/>
        </p:nvCxnSpPr>
        <p:spPr>
          <a:xfrm>
            <a:off x="0" y="1108710"/>
            <a:ext cx="12192000" cy="0"/>
          </a:xfrm>
          <a:prstGeom prst="line">
            <a:avLst/>
          </a:prstGeom>
          <a:ln w="12700">
            <a:solidFill>
              <a:srgbClr val="1B44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6F0A143-B0CE-BBBC-FA39-3F759E4A3A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431925"/>
            <a:ext cx="10287000" cy="4702175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b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230288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32675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64464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1071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31627-17DB-4555-B906-99024D27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E62EF-854D-47F9-87D9-D39D0342E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6FC191-40C1-4B88-B927-6DC3AF730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1838C-F2BC-438A-BB9C-1030E7942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254BC-840C-42E8-A611-76C13455A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88601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E245FA-1056-463E-BF5C-6394463059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DFC84B-22AF-4979-A044-06D311E51E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4290-2B3E-4A19-BD28-48E7DD7D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E4BC4-F1F9-482C-91C4-2B416F469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3CA77-D47C-4A3B-93BD-661CBDFA8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02952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8927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B37AE-921F-4344-ABE0-B3094321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0A85D-B247-4574-83E2-8B7B04484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405B8-49A9-457D-A3B4-3AC39BF5B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8E48F-7249-4C54-AD1E-E4FE4A3D6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C15BA-A5EE-4C63-AC99-0E459C41C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17662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on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B731049-D2F0-9825-F82C-AF55DACF54BD}"/>
              </a:ext>
            </a:extLst>
          </p:cNvPr>
          <p:cNvSpPr/>
          <p:nvPr userDrawn="1"/>
        </p:nvSpPr>
        <p:spPr>
          <a:xfrm>
            <a:off x="198118" y="0"/>
            <a:ext cx="8016242" cy="1737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3E6E37E-F469-FCAB-12CC-47672FB02F0C}"/>
              </a:ext>
            </a:extLst>
          </p:cNvPr>
          <p:cNvSpPr/>
          <p:nvPr userDrawn="1"/>
        </p:nvSpPr>
        <p:spPr>
          <a:xfrm>
            <a:off x="198118" y="6134100"/>
            <a:ext cx="8016241" cy="756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C7395E-744C-860B-4161-5755FA8F224B}"/>
              </a:ext>
            </a:extLst>
          </p:cNvPr>
          <p:cNvSpPr/>
          <p:nvPr userDrawn="1"/>
        </p:nvSpPr>
        <p:spPr>
          <a:xfrm>
            <a:off x="8351521" y="-1"/>
            <a:ext cx="3642360" cy="1737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2F735D2-F894-6CA4-A00D-5DB7D28389B1}"/>
              </a:ext>
            </a:extLst>
          </p:cNvPr>
          <p:cNvSpPr/>
          <p:nvPr userDrawn="1"/>
        </p:nvSpPr>
        <p:spPr>
          <a:xfrm>
            <a:off x="8351521" y="6134100"/>
            <a:ext cx="3642360" cy="756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D0E7810-719F-8FC8-D4DA-53592E02C5DA}"/>
              </a:ext>
            </a:extLst>
          </p:cNvPr>
          <p:cNvSpPr/>
          <p:nvPr userDrawn="1"/>
        </p:nvSpPr>
        <p:spPr>
          <a:xfrm>
            <a:off x="198118" y="1879666"/>
            <a:ext cx="5715002" cy="41096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392C2DC-5EF9-4063-9FED-2D2007A0715A}"/>
              </a:ext>
            </a:extLst>
          </p:cNvPr>
          <p:cNvSpPr/>
          <p:nvPr userDrawn="1"/>
        </p:nvSpPr>
        <p:spPr>
          <a:xfrm>
            <a:off x="6085840" y="1879666"/>
            <a:ext cx="5908040" cy="41096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287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on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8643F14-8D04-47BB-665F-12F7FE963727}"/>
              </a:ext>
            </a:extLst>
          </p:cNvPr>
          <p:cNvSpPr/>
          <p:nvPr userDrawn="1"/>
        </p:nvSpPr>
        <p:spPr>
          <a:xfrm>
            <a:off x="2430780" y="1424940"/>
            <a:ext cx="7330440" cy="4892040"/>
          </a:xfrm>
          <a:custGeom>
            <a:avLst/>
            <a:gdLst>
              <a:gd name="connsiteX0" fmla="*/ 142505 w 7330440"/>
              <a:gd name="connsiteY0" fmla="*/ 0 h 4892040"/>
              <a:gd name="connsiteX1" fmla="*/ 6156960 w 7330440"/>
              <a:gd name="connsiteY1" fmla="*/ 0 h 4892040"/>
              <a:gd name="connsiteX2" fmla="*/ 6156960 w 7330440"/>
              <a:gd name="connsiteY2" fmla="*/ 659130 h 4892040"/>
              <a:gd name="connsiteX3" fmla="*/ 6720840 w 7330440"/>
              <a:gd name="connsiteY3" fmla="*/ 659130 h 4892040"/>
              <a:gd name="connsiteX4" fmla="*/ 6720840 w 7330440"/>
              <a:gd name="connsiteY4" fmla="*/ 2167890 h 4892040"/>
              <a:gd name="connsiteX5" fmla="*/ 7330440 w 7330440"/>
              <a:gd name="connsiteY5" fmla="*/ 2167890 h 4892040"/>
              <a:gd name="connsiteX6" fmla="*/ 7330440 w 7330440"/>
              <a:gd name="connsiteY6" fmla="*/ 4749535 h 4892040"/>
              <a:gd name="connsiteX7" fmla="*/ 7187935 w 7330440"/>
              <a:gd name="connsiteY7" fmla="*/ 4892040 h 4892040"/>
              <a:gd name="connsiteX8" fmla="*/ 1074421 w 7330440"/>
              <a:gd name="connsiteY8" fmla="*/ 4892040 h 4892040"/>
              <a:gd name="connsiteX9" fmla="*/ 1074421 w 7330440"/>
              <a:gd name="connsiteY9" fmla="*/ 2735580 h 4892040"/>
              <a:gd name="connsiteX10" fmla="*/ 510540 w 7330440"/>
              <a:gd name="connsiteY10" fmla="*/ 2735580 h 4892040"/>
              <a:gd name="connsiteX11" fmla="*/ 510540 w 7330440"/>
              <a:gd name="connsiteY11" fmla="*/ 1226820 h 4892040"/>
              <a:gd name="connsiteX12" fmla="*/ 0 w 7330440"/>
              <a:gd name="connsiteY12" fmla="*/ 1226820 h 4892040"/>
              <a:gd name="connsiteX13" fmla="*/ 0 w 7330440"/>
              <a:gd name="connsiteY13" fmla="*/ 142506 h 4892040"/>
              <a:gd name="connsiteX14" fmla="*/ 142505 w 7330440"/>
              <a:gd name="connsiteY14" fmla="*/ 0 h 489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330440" h="4892040">
                <a:moveTo>
                  <a:pt x="142505" y="0"/>
                </a:moveTo>
                <a:lnTo>
                  <a:pt x="6156960" y="0"/>
                </a:lnTo>
                <a:lnTo>
                  <a:pt x="6156960" y="659130"/>
                </a:lnTo>
                <a:lnTo>
                  <a:pt x="6720840" y="659130"/>
                </a:lnTo>
                <a:lnTo>
                  <a:pt x="6720840" y="2167890"/>
                </a:lnTo>
                <a:lnTo>
                  <a:pt x="7330440" y="2167890"/>
                </a:lnTo>
                <a:lnTo>
                  <a:pt x="7330440" y="4749535"/>
                </a:lnTo>
                <a:cubicBezTo>
                  <a:pt x="7330440" y="4828238"/>
                  <a:pt x="7266638" y="4892040"/>
                  <a:pt x="7187935" y="4892040"/>
                </a:cubicBezTo>
                <a:lnTo>
                  <a:pt x="1074421" y="4892040"/>
                </a:lnTo>
                <a:lnTo>
                  <a:pt x="1074421" y="2735580"/>
                </a:lnTo>
                <a:lnTo>
                  <a:pt x="510540" y="2735580"/>
                </a:lnTo>
                <a:lnTo>
                  <a:pt x="510540" y="1226820"/>
                </a:lnTo>
                <a:lnTo>
                  <a:pt x="0" y="1226820"/>
                </a:lnTo>
                <a:lnTo>
                  <a:pt x="0" y="142506"/>
                </a:lnTo>
                <a:cubicBezTo>
                  <a:pt x="0" y="63802"/>
                  <a:pt x="63802" y="0"/>
                  <a:pt x="142505" y="0"/>
                </a:cubicBezTo>
                <a:close/>
              </a:path>
            </a:pathLst>
          </a:cu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506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on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5AD6A7B-3694-52B5-1A80-8F0DAD1936F6}"/>
              </a:ext>
            </a:extLst>
          </p:cNvPr>
          <p:cNvSpPr/>
          <p:nvPr userDrawn="1"/>
        </p:nvSpPr>
        <p:spPr>
          <a:xfrm>
            <a:off x="486137" y="4063055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4AE427D-A34E-5DB3-141A-80D84ED7CC89}"/>
              </a:ext>
            </a:extLst>
          </p:cNvPr>
          <p:cNvSpPr/>
          <p:nvPr userDrawn="1"/>
        </p:nvSpPr>
        <p:spPr>
          <a:xfrm>
            <a:off x="6849877" y="4051310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0765C3B-1C4E-00AB-AAC0-035C8055604C}"/>
              </a:ext>
            </a:extLst>
          </p:cNvPr>
          <p:cNvSpPr/>
          <p:nvPr userDrawn="1"/>
        </p:nvSpPr>
        <p:spPr>
          <a:xfrm>
            <a:off x="6849878" y="1643776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0564385-5961-9C9E-147B-2B4B0282D558}"/>
              </a:ext>
            </a:extLst>
          </p:cNvPr>
          <p:cNvSpPr/>
          <p:nvPr userDrawn="1"/>
        </p:nvSpPr>
        <p:spPr>
          <a:xfrm>
            <a:off x="486137" y="1643776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101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68047E-0700-6E06-B9C7-8AD911F17A89}"/>
              </a:ext>
            </a:extLst>
          </p:cNvPr>
          <p:cNvSpPr/>
          <p:nvPr userDrawn="1"/>
        </p:nvSpPr>
        <p:spPr>
          <a:xfrm>
            <a:off x="723900" y="2743200"/>
            <a:ext cx="3398520" cy="1371600"/>
          </a:xfrm>
          <a:prstGeom prst="roundRect">
            <a:avLst/>
          </a:prstGeom>
          <a:solidFill>
            <a:srgbClr val="A8E1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7640A5F-8045-D315-5986-EDA9F77C51BE}"/>
              </a:ext>
            </a:extLst>
          </p:cNvPr>
          <p:cNvGrpSpPr/>
          <p:nvPr userDrawn="1"/>
        </p:nvGrpSpPr>
        <p:grpSpPr>
          <a:xfrm>
            <a:off x="8069580" y="2057400"/>
            <a:ext cx="3398520" cy="2743200"/>
            <a:chOff x="8069580" y="2057400"/>
            <a:chExt cx="3398520" cy="2743200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E564A890-01A4-2931-D7DA-F8941352BE3F}"/>
                </a:ext>
              </a:extLst>
            </p:cNvPr>
            <p:cNvSpPr/>
            <p:nvPr/>
          </p:nvSpPr>
          <p:spPr>
            <a:xfrm>
              <a:off x="8069580" y="205740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6D26CB0-3ADD-ABDF-D698-2F36F050F53D}"/>
                </a:ext>
              </a:extLst>
            </p:cNvPr>
            <p:cNvSpPr/>
            <p:nvPr/>
          </p:nvSpPr>
          <p:spPr>
            <a:xfrm>
              <a:off x="8069580" y="342900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C828668-1AE2-7D08-0400-212F521B78CC}"/>
              </a:ext>
            </a:extLst>
          </p:cNvPr>
          <p:cNvGrpSpPr/>
          <p:nvPr userDrawn="1"/>
        </p:nvGrpSpPr>
        <p:grpSpPr>
          <a:xfrm>
            <a:off x="4396740" y="1380173"/>
            <a:ext cx="3398520" cy="4097655"/>
            <a:chOff x="4396740" y="1569720"/>
            <a:chExt cx="3398520" cy="409765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A0F9CC3-2FEB-41D6-47F3-343AA0CF8FD7}"/>
                </a:ext>
              </a:extLst>
            </p:cNvPr>
            <p:cNvSpPr/>
            <p:nvPr/>
          </p:nvSpPr>
          <p:spPr>
            <a:xfrm>
              <a:off x="4396740" y="156972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C8F504E3-FA4F-B951-E47A-C3C5D0E98484}"/>
                </a:ext>
              </a:extLst>
            </p:cNvPr>
            <p:cNvSpPr/>
            <p:nvPr/>
          </p:nvSpPr>
          <p:spPr>
            <a:xfrm>
              <a:off x="4396740" y="292989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194190CC-9100-5AAB-7293-1B115312839E}"/>
                </a:ext>
              </a:extLst>
            </p:cNvPr>
            <p:cNvSpPr/>
            <p:nvPr/>
          </p:nvSpPr>
          <p:spPr>
            <a:xfrm>
              <a:off x="4396740" y="4295775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</p:grpSp>
      <p:sp>
        <p:nvSpPr>
          <p:cNvPr id="14" name="Title 13">
            <a:extLst>
              <a:ext uri="{FF2B5EF4-FFF2-40B4-BE49-F238E27FC236}">
                <a16:creationId xmlns:a16="http://schemas.microsoft.com/office/drawing/2014/main" id="{A42E1761-8E94-E2D1-A29E-C809DD0EC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0955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90903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4C639-6020-4852-AE17-07D79B78C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B79A9B-699E-40A7-9946-0F99A5213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5BDAF0-4271-4705-9A71-E309B222C2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7D98C3-6F8C-4A38-8849-AB22E9CA9E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0D5E9D-7B74-444D-B474-108C8E0701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0A24B7-20C0-4F1F-A381-A2D29E99F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F7491F-2166-4954-A7DF-0F3FE7D55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7F14DD-9D42-4599-A3D7-4C7225625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44461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77F26057-4B71-4CC8-8CC8-69221587FF56}" type="datetimeFigureOut">
              <a:rPr lang="pl-PL" smtClean="0"/>
              <a:pPr/>
              <a:t>28.11.2022</a:t>
            </a:fld>
            <a:endParaRPr lang="pl-P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pl-P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E186BEE6-2E6D-43B6-885B-4324C3FE3324}" type="slidenum">
              <a:rPr lang="pl-PL" smtClean="0"/>
              <a:pPr/>
              <a:t>‹#›</a:t>
            </a:fld>
            <a:endParaRPr lang="pl-PL" dirty="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909A006-E01F-7628-0DC8-74C90BC50240}"/>
              </a:ext>
            </a:extLst>
          </p:cNvPr>
          <p:cNvGrpSpPr/>
          <p:nvPr userDrawn="1"/>
        </p:nvGrpSpPr>
        <p:grpSpPr>
          <a:xfrm>
            <a:off x="12543308" y="3912973"/>
            <a:ext cx="524197" cy="2945027"/>
            <a:chOff x="12543308" y="3429000"/>
            <a:chExt cx="524197" cy="2945027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6EAD374-0C91-056E-6FC0-58D1D79DEF2A}"/>
                </a:ext>
              </a:extLst>
            </p:cNvPr>
            <p:cNvSpPr/>
            <p:nvPr/>
          </p:nvSpPr>
          <p:spPr>
            <a:xfrm rot="5400000">
              <a:off x="12543313" y="3429000"/>
              <a:ext cx="524191" cy="524191"/>
            </a:xfrm>
            <a:prstGeom prst="ellipse">
              <a:avLst/>
            </a:prstGeom>
            <a:solidFill>
              <a:srgbClr val="1B447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F9BB90A1-4FB3-ED76-B393-053CAE6CB95A}"/>
                </a:ext>
              </a:extLst>
            </p:cNvPr>
            <p:cNvSpPr/>
            <p:nvPr/>
          </p:nvSpPr>
          <p:spPr>
            <a:xfrm rot="5400000">
              <a:off x="12543314" y="4034209"/>
              <a:ext cx="524191" cy="524191"/>
            </a:xfrm>
            <a:prstGeom prst="ellipse">
              <a:avLst/>
            </a:prstGeom>
            <a:solidFill>
              <a:srgbClr val="3CA7E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AEA30907-5356-14DE-CBB5-20BA82307D43}"/>
                </a:ext>
              </a:extLst>
            </p:cNvPr>
            <p:cNvSpPr/>
            <p:nvPr userDrawn="1"/>
          </p:nvSpPr>
          <p:spPr>
            <a:xfrm rot="5400000">
              <a:off x="12543312" y="4639418"/>
              <a:ext cx="524191" cy="524191"/>
            </a:xfrm>
            <a:prstGeom prst="ellipse">
              <a:avLst/>
            </a:prstGeom>
            <a:solidFill>
              <a:srgbClr val="A8E1F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F92F9BD4-8FE3-9B41-89C1-A777C80953C0}"/>
                </a:ext>
              </a:extLst>
            </p:cNvPr>
            <p:cNvSpPr/>
            <p:nvPr userDrawn="1"/>
          </p:nvSpPr>
          <p:spPr>
            <a:xfrm rot="5400000">
              <a:off x="12543310" y="5244627"/>
              <a:ext cx="524191" cy="524191"/>
            </a:xfrm>
            <a:prstGeom prst="ellipse">
              <a:avLst/>
            </a:prstGeom>
            <a:solidFill>
              <a:srgbClr val="EBE9E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3976BDCA-55BA-C3AD-B5E4-55B2F6D0EACD}"/>
                </a:ext>
              </a:extLst>
            </p:cNvPr>
            <p:cNvSpPr/>
            <p:nvPr userDrawn="1"/>
          </p:nvSpPr>
          <p:spPr>
            <a:xfrm rot="5400000">
              <a:off x="12543308" y="5849836"/>
              <a:ext cx="524191" cy="524191"/>
            </a:xfrm>
            <a:prstGeom prst="ellipse">
              <a:avLst/>
            </a:prstGeom>
            <a:solidFill>
              <a:srgbClr val="1F292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9058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2E337-ECAE-2343-C13E-54559B65C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The global cheese industry is projected to grow from $80.1 billion in 2023 to $146.2 billion by 2033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8D548BD-F9B8-CBDA-B238-E41D965C43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670996"/>
            <a:ext cx="5245743" cy="4463104"/>
          </a:xfrm>
        </p:spPr>
        <p:txBody>
          <a:bodyPr/>
          <a:lstStyle/>
          <a:p>
            <a:r>
              <a:rPr lang="en-US" dirty="0"/>
              <a:t>Diary products consumption continues to grow</a:t>
            </a:r>
          </a:p>
          <a:p>
            <a:r>
              <a:rPr lang="en-US" dirty="0"/>
              <a:t>There are many types of cheese for any type of consumer</a:t>
            </a:r>
          </a:p>
          <a:p>
            <a:r>
              <a:rPr lang="en-US" dirty="0"/>
              <a:t>Cheese is produced in different parts of the world</a:t>
            </a:r>
          </a:p>
          <a:p>
            <a:r>
              <a:rPr lang="en-US" dirty="0"/>
              <a:t>In 2023 the global market value of cheese stood at roughly 77.6 billion U.S. dollars</a:t>
            </a:r>
          </a:p>
          <a:p>
            <a:r>
              <a:rPr lang="en-US" dirty="0"/>
              <a:t>By 2033 it is projected to exceed  117.6 billion</a:t>
            </a:r>
          </a:p>
          <a:p>
            <a:endParaRPr lang="pl-PL" dirty="0"/>
          </a:p>
        </p:txBody>
      </p:sp>
      <p:graphicFrame>
        <p:nvGraphicFramePr>
          <p:cNvPr id="32" name="Chart 31">
            <a:extLst>
              <a:ext uri="{FF2B5EF4-FFF2-40B4-BE49-F238E27FC236}">
                <a16:creationId xmlns:a16="http://schemas.microsoft.com/office/drawing/2014/main" id="{DD99AF1C-FA9D-5044-911B-A6874307365D}"/>
              </a:ext>
            </a:extLst>
          </p:cNvPr>
          <p:cNvGraphicFramePr/>
          <p:nvPr/>
        </p:nvGraphicFramePr>
        <p:xfrm>
          <a:off x="5741043" y="1670996"/>
          <a:ext cx="5784207" cy="4226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10899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2E337-ECAE-2343-C13E-54559B65C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Increasing at a CAGR of 6.20%, the market has a promising growth in the forecast period (2023-2033)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973AE3-61D6-1608-BD5B-8A80F2D355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global cheese market is expected grow at least $5 billion U.S. dollars per year</a:t>
            </a:r>
          </a:p>
          <a:p>
            <a:r>
              <a:rPr lang="en-US" dirty="0"/>
              <a:t>Companies offering diary products like </a:t>
            </a:r>
            <a:r>
              <a:rPr lang="en-US" dirty="0" err="1"/>
              <a:t>Danonez</a:t>
            </a:r>
            <a:r>
              <a:rPr lang="en-US" dirty="0"/>
              <a:t> or </a:t>
            </a:r>
            <a:r>
              <a:rPr lang="en-US" dirty="0" err="1"/>
              <a:t>Yiliz</a:t>
            </a:r>
            <a:r>
              <a:rPr lang="en-US" dirty="0"/>
              <a:t> have a brand value of about 14 billion U.S. dollars in 2021</a:t>
            </a:r>
          </a:p>
          <a:p>
            <a:r>
              <a:rPr lang="en-US" dirty="0"/>
              <a:t>Market is primarily driven by rising number of food chains across the globe</a:t>
            </a:r>
          </a:p>
          <a:p>
            <a:r>
              <a:rPr lang="en-US" dirty="0"/>
              <a:t>Widely used product in various fast-food preparations (pizzas, sandwiches)</a:t>
            </a:r>
          </a:p>
          <a:p>
            <a:r>
              <a:rPr lang="en-US" dirty="0"/>
              <a:t>With rapid urbanization eating out becomes more popular which leads to rising consumption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83732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2E337-ECAE-2343-C13E-54559B65C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Naturally produced cheese is preferred over processed formulation on account of increasing health awareness.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856D2-A64C-BF3D-ACB1-718D36FA6E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Naturally produced cheese is preferred by customers, but is expensive in production</a:t>
            </a:r>
          </a:p>
          <a:p>
            <a:r>
              <a:rPr lang="en-US" dirty="0"/>
              <a:t>Low shelf life of naturally produced cheese remains a challenge</a:t>
            </a:r>
          </a:p>
          <a:p>
            <a:r>
              <a:rPr lang="en-US" dirty="0"/>
              <a:t>Consumer trends shift towards lower-fat types of cheese</a:t>
            </a:r>
          </a:p>
          <a:p>
            <a:r>
              <a:rPr lang="en-US" dirty="0"/>
              <a:t>Customer awareness about products and their nutrition continues to rise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214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2E337-ECAE-2343-C13E-54559B65C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Mozzarella and Cheddar remain top-sellers in Global Cheese Market Sales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2698B0-ED92-8A8E-0A09-902EBBF709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431925"/>
            <a:ext cx="4787900" cy="4702175"/>
          </a:xfrm>
        </p:spPr>
        <p:txBody>
          <a:bodyPr/>
          <a:lstStyle/>
          <a:p>
            <a:r>
              <a:rPr lang="en-US" dirty="0"/>
              <a:t>Due to taste and versatile usage mozzarella remains a top-selling cheese product with 30% market share</a:t>
            </a:r>
          </a:p>
          <a:p>
            <a:r>
              <a:rPr lang="en-US" dirty="0"/>
              <a:t>Cheddar has a high market size due to a range of matured states that can satisfy almost any  customer preference</a:t>
            </a:r>
            <a:endParaRPr lang="pl-PL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8BE8A0D-16DD-63E8-71F8-D9DCF2270452}"/>
              </a:ext>
            </a:extLst>
          </p:cNvPr>
          <p:cNvGraphicFramePr/>
          <p:nvPr/>
        </p:nvGraphicFramePr>
        <p:xfrm>
          <a:off x="5658224" y="1431925"/>
          <a:ext cx="5695576" cy="4914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8559754"/>
      </p:ext>
    </p:extLst>
  </p:cSld>
  <p:clrMapOvr>
    <a:masterClrMapping/>
  </p:clrMapOvr>
</p:sld>
</file>

<file path=ppt/theme/theme1.xml><?xml version="1.0" encoding="utf-8"?>
<a:theme xmlns:a="http://schemas.openxmlformats.org/drawingml/2006/main" name="ADDITIONAL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Custom 4">
      <a:majorFont>
        <a:latin typeface="Montserrat Extra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DDITIONAL" id="{50460FA4-3E91-4176-B1D9-8A6D7340B86C}" vid="{F5470DEF-42BF-4515-B185-CAA72F4940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310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ADDITIONAL</vt:lpstr>
      <vt:lpstr>The global cheese industry is projected to grow from $80.1 billion in 2023 to $146.2 billion by 2033</vt:lpstr>
      <vt:lpstr>Increasing at a CAGR of 6.20%, the market has a promising growth in the forecast period (2023-2033)</vt:lpstr>
      <vt:lpstr>Naturally produced cheese is preferred over processed formulation on account of increasing health awareness.</vt:lpstr>
      <vt:lpstr>Mozzarella and Cheddar remain top-sellers in Global Cheese Market Sales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global cheese industry is projected to grow from $80.1 billion in 2023 to $146.2 billion by 2033</dc:title>
  <dc:creator>Andrew P</dc:creator>
  <cp:lastModifiedBy>Andrew P</cp:lastModifiedBy>
  <cp:revision>1</cp:revision>
  <dcterms:created xsi:type="dcterms:W3CDTF">2022-09-22T09:02:32Z</dcterms:created>
  <dcterms:modified xsi:type="dcterms:W3CDTF">2022-11-28T09:31:32Z</dcterms:modified>
</cp:coreProperties>
</file>